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5" r:id="rId10"/>
    <p:sldId id="264" r:id="rId11"/>
    <p:sldId id="26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22" autoAdjust="0"/>
    <p:restoredTop sz="94660"/>
  </p:normalViewPr>
  <p:slideViewPr>
    <p:cSldViewPr snapToGrid="0">
      <p:cViewPr>
        <p:scale>
          <a:sx n="68" d="100"/>
          <a:sy n="68" d="100"/>
        </p:scale>
        <p:origin x="68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958224-46FA-4B9A-92D0-406859A4CD1A}" type="datetimeFigureOut">
              <a:rPr lang="en-US" smtClean="0"/>
              <a:t>9/21/2021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23A04E-4440-4CC4-BFC4-691F814596D3}" type="slidenum">
              <a:rPr lang="en-US" smtClean="0"/>
              <a:t>‹#›</a:t>
            </a:fld>
            <a:endParaRPr lang="en-US"/>
          </a:p>
        </p:txBody>
      </p:sp>
    </p:spTree>
    <p:extLst>
      <p:ext uri="{BB962C8B-B14F-4D97-AF65-F5344CB8AC3E}">
        <p14:creationId xmlns:p14="http://schemas.microsoft.com/office/powerpoint/2010/main" val="23678849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Students partaking the cybersecurity career path develop skills in the following areas:</a:t>
            </a:r>
          </a:p>
          <a:p>
            <a:pPr lvl="0"/>
            <a:r>
              <a:rPr lang="en-US" sz="1200" b="1" kern="1200" dirty="0">
                <a:solidFill>
                  <a:schemeClr val="tx1"/>
                </a:solidFill>
                <a:effectLst/>
                <a:latin typeface="+mn-lt"/>
                <a:ea typeface="+mn-ea"/>
                <a:cs typeface="+mn-cs"/>
              </a:rPr>
              <a:t>Data Analysis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Cybersecurity job responsibilities may heavily center on analyzing data about computer information systems. This means prospective bachelors in cybersecurity applicants should have the patience and attention to detail necessary to effectively analyze data with minimal errors (Maryville University, </a:t>
            </a:r>
            <a:r>
              <a:rPr lang="en-US" sz="1200" kern="1200" dirty="0" err="1">
                <a:solidFill>
                  <a:schemeClr val="tx1"/>
                </a:solidFill>
                <a:effectLst/>
                <a:latin typeface="+mn-lt"/>
                <a:ea typeface="+mn-ea"/>
                <a:cs typeface="+mn-cs"/>
              </a:rPr>
              <a:t>n.d.</a:t>
            </a:r>
            <a:r>
              <a:rPr lang="en-US" sz="1200" kern="1200" dirty="0">
                <a:solidFill>
                  <a:schemeClr val="tx1"/>
                </a:solidFill>
                <a:effectLst/>
                <a:latin typeface="+mn-lt"/>
                <a:ea typeface="+mn-ea"/>
                <a:cs typeface="+mn-cs"/>
              </a:rPr>
              <a:t>).</a:t>
            </a:r>
          </a:p>
          <a:p>
            <a:pPr lvl="0"/>
            <a:r>
              <a:rPr lang="en-US" sz="1200" b="1" kern="1200" dirty="0">
                <a:solidFill>
                  <a:schemeClr val="tx1"/>
                </a:solidFill>
                <a:effectLst/>
                <a:latin typeface="+mn-lt"/>
                <a:ea typeface="+mn-ea"/>
                <a:cs typeface="+mn-cs"/>
              </a:rPr>
              <a:t>Computer Programming</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Cybersecurity work is typically very technical. Keeping computer networks secure requires navigating software and, at times, programming solutions to security issues (Maryville University, </a:t>
            </a:r>
            <a:r>
              <a:rPr lang="en-US" sz="1200" kern="1200" dirty="0" err="1">
                <a:solidFill>
                  <a:schemeClr val="tx1"/>
                </a:solidFill>
                <a:effectLst/>
                <a:latin typeface="+mn-lt"/>
                <a:ea typeface="+mn-ea"/>
                <a:cs typeface="+mn-cs"/>
              </a:rPr>
              <a:t>n.d.</a:t>
            </a:r>
            <a:r>
              <a:rPr lang="en-US" sz="1200" kern="1200" dirty="0">
                <a:solidFill>
                  <a:schemeClr val="tx1"/>
                </a:solidFill>
                <a:effectLst/>
                <a:latin typeface="+mn-lt"/>
                <a:ea typeface="+mn-ea"/>
                <a:cs typeface="+mn-cs"/>
              </a:rPr>
              <a:t>).   </a:t>
            </a:r>
          </a:p>
          <a:p>
            <a:pPr lvl="0"/>
            <a:r>
              <a:rPr lang="en-US" sz="1200" b="1" kern="1200" dirty="0">
                <a:solidFill>
                  <a:schemeClr val="tx1"/>
                </a:solidFill>
                <a:effectLst/>
                <a:latin typeface="+mn-lt"/>
                <a:ea typeface="+mn-ea"/>
                <a:cs typeface="+mn-cs"/>
              </a:rPr>
              <a:t>Interpersonal Communication</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large organizations, there are many cybersecurity professionals working together every day to fend off regular attacks from hackers. If important information is miscommunicated or not communicated at all, a hacker may exploit that gap of information to attack an organization’s digital assets. By honing their communication skills, undergraduate students in cybersecurity enhance their ability to collaborate with their colleagues (Maryville University, </a:t>
            </a:r>
            <a:r>
              <a:rPr lang="en-US" sz="1200" kern="1200" dirty="0" err="1">
                <a:solidFill>
                  <a:schemeClr val="tx1"/>
                </a:solidFill>
                <a:effectLst/>
                <a:latin typeface="+mn-lt"/>
                <a:ea typeface="+mn-ea"/>
                <a:cs typeface="+mn-cs"/>
              </a:rPr>
              <a:t>n.d.</a:t>
            </a:r>
            <a:r>
              <a:rPr lang="en-US" sz="1200" kern="1200" dirty="0">
                <a:solidFill>
                  <a:schemeClr val="tx1"/>
                </a:solidFill>
                <a:effectLst/>
                <a:latin typeface="+mn-lt"/>
                <a:ea typeface="+mn-ea"/>
                <a:cs typeface="+mn-cs"/>
              </a:rPr>
              <a:t>).</a:t>
            </a:r>
          </a:p>
          <a:p>
            <a:pPr lvl="0"/>
            <a:r>
              <a:rPr lang="en-US" sz="1200" b="1" kern="1200" dirty="0">
                <a:solidFill>
                  <a:schemeClr val="tx1"/>
                </a:solidFill>
                <a:effectLst/>
                <a:latin typeface="+mn-lt"/>
                <a:ea typeface="+mn-ea"/>
                <a:cs typeface="+mn-cs"/>
              </a:rPr>
              <a:t>Risk Management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There isn’t always enough time to acknowledge every threat to an information system. In order to prioritize numerous threats, cybersecurity professionals must use risk management to determine which security risks must be addressed first. Effective risk management employs a mix of valuable skills, such as problem-solving, decision-making, and the ability to work under pressure (Maryville University, </a:t>
            </a:r>
            <a:r>
              <a:rPr lang="en-US" sz="1200" kern="1200" dirty="0" err="1">
                <a:solidFill>
                  <a:schemeClr val="tx1"/>
                </a:solidFill>
                <a:effectLst/>
                <a:latin typeface="+mn-lt"/>
                <a:ea typeface="+mn-ea"/>
                <a:cs typeface="+mn-cs"/>
              </a:rPr>
              <a:t>n.d.</a:t>
            </a:r>
            <a:r>
              <a:rPr lang="en-US" sz="1200"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DC23A04E-4440-4CC4-BFC4-691F814596D3}" type="slidenum">
              <a:rPr lang="en-US" smtClean="0"/>
              <a:t>5</a:t>
            </a:fld>
            <a:endParaRPr lang="en-US"/>
          </a:p>
        </p:txBody>
      </p:sp>
    </p:spTree>
    <p:extLst>
      <p:ext uri="{BB962C8B-B14F-4D97-AF65-F5344CB8AC3E}">
        <p14:creationId xmlns:p14="http://schemas.microsoft.com/office/powerpoint/2010/main" val="28012292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Goal setting is key, not only to the success of graduate school but also in life. This year I have several goals I am actively working on for example, maintaining a high-grade point average throughout my graduate program is a goal. The first thing about goal setting is to ask yourself if the goal is attainable, you do not want to set yourself up for failure. “Of students who enroll in 4-year universities, 25% never finish. Precipitating causes of early departure include poor academic progress and lack of clear goals and motivation (</a:t>
            </a:r>
            <a:r>
              <a:rPr lang="en-US" sz="1200" b="0" i="0" kern="1200" dirty="0" err="1">
                <a:solidFill>
                  <a:schemeClr val="tx1"/>
                </a:solidFill>
                <a:effectLst/>
                <a:latin typeface="+mn-lt"/>
                <a:ea typeface="+mn-ea"/>
                <a:cs typeface="+mn-cs"/>
              </a:rPr>
              <a:t>Morisano</a:t>
            </a:r>
            <a:r>
              <a:rPr lang="en-US" sz="1200" b="0" i="0" kern="1200" dirty="0">
                <a:solidFill>
                  <a:schemeClr val="tx1"/>
                </a:solidFill>
                <a:effectLst/>
                <a:latin typeface="+mn-lt"/>
                <a:ea typeface="+mn-ea"/>
                <a:cs typeface="+mn-cs"/>
              </a:rPr>
              <a:t>, 2010).” 25% is a fairly high number of students who do not finish their degree but are left with school debt. During my graduate program I plan on networking a lot more through online platforms  such as isaca.org, iamcybersafe.org, Shecurity, </a:t>
            </a:r>
            <a:r>
              <a:rPr lang="en-US" sz="1200" b="0" i="0" kern="1200" dirty="0" err="1">
                <a:solidFill>
                  <a:schemeClr val="tx1"/>
                </a:solidFill>
                <a:effectLst/>
                <a:latin typeface="+mn-lt"/>
                <a:ea typeface="+mn-ea"/>
                <a:cs typeface="+mn-cs"/>
              </a:rPr>
              <a:t>etc</a:t>
            </a:r>
            <a:r>
              <a:rPr lang="en-US" sz="1200" b="0" i="0" kern="1200" dirty="0">
                <a:solidFill>
                  <a:schemeClr val="tx1"/>
                </a:solidFill>
                <a:effectLst/>
                <a:latin typeface="+mn-lt"/>
                <a:ea typeface="+mn-ea"/>
                <a:cs typeface="+mn-cs"/>
              </a:rPr>
              <a:t>, which have great resources and tools for us to use to advance our career</a:t>
            </a:r>
            <a:endParaRPr lang="en-US" dirty="0"/>
          </a:p>
        </p:txBody>
      </p:sp>
      <p:sp>
        <p:nvSpPr>
          <p:cNvPr id="4" name="Slide Number Placeholder 3"/>
          <p:cNvSpPr>
            <a:spLocks noGrp="1"/>
          </p:cNvSpPr>
          <p:nvPr>
            <p:ph type="sldNum" sz="quarter" idx="10"/>
          </p:nvPr>
        </p:nvSpPr>
        <p:spPr/>
        <p:txBody>
          <a:bodyPr/>
          <a:lstStyle/>
          <a:p>
            <a:fld id="{DC23A04E-4440-4CC4-BFC4-691F814596D3}" type="slidenum">
              <a:rPr lang="en-US" smtClean="0"/>
              <a:t>9</a:t>
            </a:fld>
            <a:endParaRPr lang="en-US"/>
          </a:p>
        </p:txBody>
      </p:sp>
    </p:spTree>
    <p:extLst>
      <p:ext uri="{BB962C8B-B14F-4D97-AF65-F5344CB8AC3E}">
        <p14:creationId xmlns:p14="http://schemas.microsoft.com/office/powerpoint/2010/main" val="3008913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522548F-D40B-4C82-8A84-A5A8F88621BD}" type="datetimeFigureOut">
              <a:rPr lang="en-US" smtClean="0"/>
              <a:t>9/21/2021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76FA8D-44A4-4DD1-8432-60E5140228A7}" type="slidenum">
              <a:rPr lang="en-US" smtClean="0"/>
              <a:t>‹#›</a:t>
            </a:fld>
            <a:endParaRPr lang="en-US"/>
          </a:p>
        </p:txBody>
      </p:sp>
    </p:spTree>
    <p:extLst>
      <p:ext uri="{BB962C8B-B14F-4D97-AF65-F5344CB8AC3E}">
        <p14:creationId xmlns:p14="http://schemas.microsoft.com/office/powerpoint/2010/main" val="11129177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522548F-D40B-4C82-8A84-A5A8F88621BD}" type="datetimeFigureOut">
              <a:rPr lang="en-US" smtClean="0"/>
              <a:t>9/21/2021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76FA8D-44A4-4DD1-8432-60E5140228A7}" type="slidenum">
              <a:rPr lang="en-US" smtClean="0"/>
              <a:t>‹#›</a:t>
            </a:fld>
            <a:endParaRPr lang="en-US"/>
          </a:p>
        </p:txBody>
      </p:sp>
    </p:spTree>
    <p:extLst>
      <p:ext uri="{BB962C8B-B14F-4D97-AF65-F5344CB8AC3E}">
        <p14:creationId xmlns:p14="http://schemas.microsoft.com/office/powerpoint/2010/main" val="7293522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522548F-D40B-4C82-8A84-A5A8F88621BD}" type="datetimeFigureOut">
              <a:rPr lang="en-US" smtClean="0"/>
              <a:t>9/21/2021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76FA8D-44A4-4DD1-8432-60E5140228A7}" type="slidenum">
              <a:rPr lang="en-US" smtClean="0"/>
              <a:t>‹#›</a:t>
            </a:fld>
            <a:endParaRPr lang="en-US"/>
          </a:p>
        </p:txBody>
      </p:sp>
    </p:spTree>
    <p:extLst>
      <p:ext uri="{BB962C8B-B14F-4D97-AF65-F5344CB8AC3E}">
        <p14:creationId xmlns:p14="http://schemas.microsoft.com/office/powerpoint/2010/main" val="22461972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522548F-D40B-4C82-8A84-A5A8F88621BD}" type="datetimeFigureOut">
              <a:rPr lang="en-US" smtClean="0"/>
              <a:t>9/21/2021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76FA8D-44A4-4DD1-8432-60E5140228A7}" type="slidenum">
              <a:rPr lang="en-US" smtClean="0"/>
              <a:t>‹#›</a:t>
            </a:fld>
            <a:endParaRPr lang="en-US"/>
          </a:p>
        </p:txBody>
      </p:sp>
    </p:spTree>
    <p:extLst>
      <p:ext uri="{BB962C8B-B14F-4D97-AF65-F5344CB8AC3E}">
        <p14:creationId xmlns:p14="http://schemas.microsoft.com/office/powerpoint/2010/main" val="3785094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522548F-D40B-4C82-8A84-A5A8F88621BD}" type="datetimeFigureOut">
              <a:rPr lang="en-US" smtClean="0"/>
              <a:t>9/21/2021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576FA8D-44A4-4DD1-8432-60E5140228A7}" type="slidenum">
              <a:rPr lang="en-US" smtClean="0"/>
              <a:t>‹#›</a:t>
            </a:fld>
            <a:endParaRPr lang="en-US"/>
          </a:p>
        </p:txBody>
      </p:sp>
    </p:spTree>
    <p:extLst>
      <p:ext uri="{BB962C8B-B14F-4D97-AF65-F5344CB8AC3E}">
        <p14:creationId xmlns:p14="http://schemas.microsoft.com/office/powerpoint/2010/main" val="3951962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522548F-D40B-4C82-8A84-A5A8F88621BD}" type="datetimeFigureOut">
              <a:rPr lang="en-US" smtClean="0"/>
              <a:t>9/21/2021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576FA8D-44A4-4DD1-8432-60E5140228A7}" type="slidenum">
              <a:rPr lang="en-US" smtClean="0"/>
              <a:t>‹#›</a:t>
            </a:fld>
            <a:endParaRPr lang="en-US"/>
          </a:p>
        </p:txBody>
      </p:sp>
    </p:spTree>
    <p:extLst>
      <p:ext uri="{BB962C8B-B14F-4D97-AF65-F5344CB8AC3E}">
        <p14:creationId xmlns:p14="http://schemas.microsoft.com/office/powerpoint/2010/main" val="27347200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22548F-D40B-4C82-8A84-A5A8F88621BD}" type="datetimeFigureOut">
              <a:rPr lang="en-US" smtClean="0"/>
              <a:t>9/21/2021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576FA8D-44A4-4DD1-8432-60E5140228A7}" type="slidenum">
              <a:rPr lang="en-US" smtClean="0"/>
              <a:t>‹#›</a:t>
            </a:fld>
            <a:endParaRPr lang="en-US"/>
          </a:p>
        </p:txBody>
      </p:sp>
    </p:spTree>
    <p:extLst>
      <p:ext uri="{BB962C8B-B14F-4D97-AF65-F5344CB8AC3E}">
        <p14:creationId xmlns:p14="http://schemas.microsoft.com/office/powerpoint/2010/main" val="14698297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522548F-D40B-4C82-8A84-A5A8F88621BD}" type="datetimeFigureOut">
              <a:rPr lang="en-US" smtClean="0"/>
              <a:t>9/21/2021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76FA8D-44A4-4DD1-8432-60E5140228A7}" type="slidenum">
              <a:rPr lang="en-US" smtClean="0"/>
              <a:t>‹#›</a:t>
            </a:fld>
            <a:endParaRPr lang="en-US"/>
          </a:p>
        </p:txBody>
      </p:sp>
    </p:spTree>
    <p:extLst>
      <p:ext uri="{BB962C8B-B14F-4D97-AF65-F5344CB8AC3E}">
        <p14:creationId xmlns:p14="http://schemas.microsoft.com/office/powerpoint/2010/main" val="1134239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522548F-D40B-4C82-8A84-A5A8F88621BD}" type="datetimeFigureOut">
              <a:rPr lang="en-US" smtClean="0"/>
              <a:t>9/21/2021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76FA8D-44A4-4DD1-8432-60E5140228A7}" type="slidenum">
              <a:rPr lang="en-US" smtClean="0"/>
              <a:t>‹#›</a:t>
            </a:fld>
            <a:endParaRPr lang="en-US"/>
          </a:p>
        </p:txBody>
      </p:sp>
    </p:spTree>
    <p:extLst>
      <p:ext uri="{BB962C8B-B14F-4D97-AF65-F5344CB8AC3E}">
        <p14:creationId xmlns:p14="http://schemas.microsoft.com/office/powerpoint/2010/main" val="40182626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522548F-D40B-4C82-8A84-A5A8F88621BD}" type="datetimeFigureOut">
              <a:rPr lang="en-US" smtClean="0"/>
              <a:t>9/21/2021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76FA8D-44A4-4DD1-8432-60E5140228A7}" type="slidenum">
              <a:rPr lang="en-US" smtClean="0"/>
              <a:t>‹#›</a:t>
            </a:fld>
            <a:endParaRPr lang="en-US"/>
          </a:p>
        </p:txBody>
      </p:sp>
    </p:spTree>
    <p:extLst>
      <p:ext uri="{BB962C8B-B14F-4D97-AF65-F5344CB8AC3E}">
        <p14:creationId xmlns:p14="http://schemas.microsoft.com/office/powerpoint/2010/main" val="522089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522548F-D40B-4C82-8A84-A5A8F88621BD}" type="datetimeFigureOut">
              <a:rPr lang="en-US" smtClean="0"/>
              <a:t>9/21/2021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76FA8D-44A4-4DD1-8432-60E5140228A7}" type="slidenum">
              <a:rPr lang="en-US" smtClean="0"/>
              <a:t>‹#›</a:t>
            </a:fld>
            <a:endParaRPr lang="en-US"/>
          </a:p>
        </p:txBody>
      </p:sp>
    </p:spTree>
    <p:extLst>
      <p:ext uri="{BB962C8B-B14F-4D97-AF65-F5344CB8AC3E}">
        <p14:creationId xmlns:p14="http://schemas.microsoft.com/office/powerpoint/2010/main" val="19528701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5000">
              <a:schemeClr val="accent6">
                <a:lumMod val="75000"/>
              </a:schemeClr>
            </a:gs>
            <a:gs pos="70000">
              <a:schemeClr val="accent6">
                <a:lumMod val="97000"/>
                <a:lumOff val="3000"/>
              </a:schemeClr>
            </a:gs>
            <a:gs pos="91000">
              <a:schemeClr val="accent6">
                <a:lumMod val="60000"/>
                <a:lumOff val="40000"/>
              </a:schemeClr>
            </a:gs>
          </a:gsLst>
          <a:lin ang="21594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22548F-D40B-4C82-8A84-A5A8F88621BD}" type="datetimeFigureOut">
              <a:rPr lang="en-US" smtClean="0"/>
              <a:t>9/21/2021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76FA8D-44A4-4DD1-8432-60E5140228A7}" type="slidenum">
              <a:rPr lang="en-US" smtClean="0"/>
              <a:t>‹#›</a:t>
            </a:fld>
            <a:endParaRPr lang="en-US"/>
          </a:p>
        </p:txBody>
      </p:sp>
    </p:spTree>
    <p:extLst>
      <p:ext uri="{BB962C8B-B14F-4D97-AF65-F5344CB8AC3E}">
        <p14:creationId xmlns:p14="http://schemas.microsoft.com/office/powerpoint/2010/main" val="34027690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 y="0"/>
            <a:ext cx="8439149" cy="928765"/>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0" y="-226255"/>
            <a:ext cx="11582400" cy="592314"/>
          </a:xfrm>
          <a:prstGeom prst="rect">
            <a:avLst/>
          </a:prstGeom>
          <a:solidFill>
            <a:schemeClr val="bg1">
              <a:alpha val="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Isosceles Triangle 5"/>
          <p:cNvSpPr/>
          <p:nvPr/>
        </p:nvSpPr>
        <p:spPr>
          <a:xfrm>
            <a:off x="495300" y="4610100"/>
            <a:ext cx="2712135" cy="1276350"/>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Isosceles Triangle 6"/>
          <p:cNvSpPr/>
          <p:nvPr/>
        </p:nvSpPr>
        <p:spPr>
          <a:xfrm rot="10800000">
            <a:off x="495299" y="3266342"/>
            <a:ext cx="2712135" cy="1276350"/>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Isosceles Triangle 7"/>
          <p:cNvSpPr/>
          <p:nvPr/>
        </p:nvSpPr>
        <p:spPr>
          <a:xfrm rot="10800000">
            <a:off x="914397" y="3266342"/>
            <a:ext cx="1955411" cy="904142"/>
          </a:xfrm>
          <a:prstGeom prst="triangle">
            <a:avLst>
              <a:gd name="adj" fmla="val 50585"/>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8"/>
          <p:cNvSpPr/>
          <p:nvPr/>
        </p:nvSpPr>
        <p:spPr>
          <a:xfrm>
            <a:off x="873660" y="4982308"/>
            <a:ext cx="1955411" cy="904142"/>
          </a:xfrm>
          <a:prstGeom prst="triangle">
            <a:avLst>
              <a:gd name="adj" fmla="val 50585"/>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p:cNvSpPr/>
          <p:nvPr/>
        </p:nvSpPr>
        <p:spPr>
          <a:xfrm rot="10800000">
            <a:off x="495299" y="2703634"/>
            <a:ext cx="2712135" cy="1276350"/>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Isosceles Triangle 10"/>
          <p:cNvSpPr/>
          <p:nvPr/>
        </p:nvSpPr>
        <p:spPr>
          <a:xfrm rot="10800000">
            <a:off x="914397" y="2703634"/>
            <a:ext cx="1955411" cy="904142"/>
          </a:xfrm>
          <a:prstGeom prst="triangle">
            <a:avLst>
              <a:gd name="adj" fmla="val 50585"/>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1674055" y="1505243"/>
            <a:ext cx="436099" cy="210253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0" y="1280257"/>
            <a:ext cx="12192000" cy="1323439"/>
          </a:xfrm>
          <a:prstGeom prst="rect">
            <a:avLst/>
          </a:prstGeom>
          <a:noFill/>
        </p:spPr>
        <p:txBody>
          <a:bodyPr wrap="square" rtlCol="0">
            <a:spAutoFit/>
          </a:bodyPr>
          <a:lstStyle/>
          <a:p>
            <a:pPr algn="ctr"/>
            <a:r>
              <a:rPr lang="en-US" sz="4000" b="1" dirty="0">
                <a:solidFill>
                  <a:schemeClr val="bg1"/>
                </a:solidFill>
                <a:latin typeface="Georgia" panose="02040502050405020303" pitchFamily="18" charset="0"/>
              </a:rPr>
              <a:t>Saudi Arabia Vision 2030 Tobacco and Vaping use Progress From Agenda to Policy </a:t>
            </a:r>
            <a:endParaRPr lang="en-US" sz="4000" dirty="0">
              <a:solidFill>
                <a:schemeClr val="bg1"/>
              </a:solidFill>
              <a:latin typeface="Georgia" panose="02040502050405020303" pitchFamily="18" charset="0"/>
            </a:endParaRPr>
          </a:p>
        </p:txBody>
      </p:sp>
      <p:sp>
        <p:nvSpPr>
          <p:cNvPr id="15" name="Rectangle 14"/>
          <p:cNvSpPr/>
          <p:nvPr/>
        </p:nvSpPr>
        <p:spPr>
          <a:xfrm>
            <a:off x="3752851" y="6446722"/>
            <a:ext cx="8439149" cy="411278"/>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Saudi Arabia by Leoninia on DeviantAr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67092" y="2703634"/>
            <a:ext cx="3893911" cy="3893911"/>
          </a:xfrm>
          <a:prstGeom prst="rect">
            <a:avLst/>
          </a:prstGeom>
        </p:spPr>
      </p:pic>
    </p:spTree>
    <p:extLst>
      <p:ext uri="{BB962C8B-B14F-4D97-AF65-F5344CB8AC3E}">
        <p14:creationId xmlns:p14="http://schemas.microsoft.com/office/powerpoint/2010/main" val="9533028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179095"/>
            <a:ext cx="5375031" cy="4997868"/>
          </a:xfrm>
        </p:spPr>
        <p:txBody>
          <a:bodyPr>
            <a:normAutofit fontScale="85000" lnSpcReduction="20000"/>
          </a:bodyPr>
          <a:lstStyle/>
          <a:p>
            <a:pPr marL="0" indent="0">
              <a:buNone/>
            </a:pPr>
            <a:r>
              <a:rPr lang="en-US" dirty="0">
                <a:solidFill>
                  <a:srgbClr val="242021"/>
                </a:solidFill>
                <a:latin typeface="Times New Roman" panose="02020603050405020304" pitchFamily="18" charset="0"/>
                <a:ea typeface="Calibri" panose="020F0502020204030204" pitchFamily="34" charset="0"/>
              </a:rPr>
              <a:t>The Saudi Arabian government has been determined in the enhancement of the therapeutic and preventive quality that services of health care have as its Vision of 2030. To achieve this goal, Saudi Arabia has become among the primary countries which have ratified the convention Framework of the World Health Organization (WHO) for the control of Tobacco in the year 2005 as well as establishing the Tobacco Control National Committee (NCTC). In the year 2017, the NCTC made implementations in the 100% new taxation towards all products of tobacco as well as enforcing the law of no smoking in all public places which include parks, workplaces as well as shopping malls (</a:t>
            </a:r>
            <a:r>
              <a:rPr lang="en-US" dirty="0">
                <a:solidFill>
                  <a:srgbClr val="222222"/>
                </a:solidFill>
                <a:latin typeface="Times New Roman" panose="02020603050405020304" pitchFamily="18" charset="0"/>
                <a:ea typeface="Calibri" panose="020F0502020204030204" pitchFamily="34" charset="0"/>
              </a:rPr>
              <a:t>Rahman &amp; Al-</a:t>
            </a:r>
            <a:r>
              <a:rPr lang="en-US" dirty="0" err="1">
                <a:solidFill>
                  <a:srgbClr val="222222"/>
                </a:solidFill>
                <a:latin typeface="Times New Roman" panose="02020603050405020304" pitchFamily="18" charset="0"/>
                <a:ea typeface="Calibri" panose="020F0502020204030204" pitchFamily="34" charset="0"/>
              </a:rPr>
              <a:t>Borie</a:t>
            </a:r>
            <a:r>
              <a:rPr lang="en-US" dirty="0">
                <a:solidFill>
                  <a:srgbClr val="222222"/>
                </a:solidFill>
                <a:latin typeface="Times New Roman" panose="02020603050405020304" pitchFamily="18" charset="0"/>
                <a:ea typeface="Calibri" panose="020F0502020204030204" pitchFamily="34" charset="0"/>
              </a:rPr>
              <a:t>, 2020</a:t>
            </a:r>
            <a:r>
              <a:rPr lang="en-US" dirty="0">
                <a:solidFill>
                  <a:srgbClr val="242021"/>
                </a:solidFill>
                <a:latin typeface="Times New Roman" panose="02020603050405020304" pitchFamily="18" charset="0"/>
                <a:ea typeface="Calibri" panose="020F0502020204030204" pitchFamily="34" charset="0"/>
              </a:rPr>
              <a:t>). </a:t>
            </a:r>
            <a:endParaRPr lang="en-US" dirty="0"/>
          </a:p>
        </p:txBody>
      </p:sp>
      <p:sp>
        <p:nvSpPr>
          <p:cNvPr id="4" name="Title 3"/>
          <p:cNvSpPr txBox="1">
            <a:spLocks noGrp="1"/>
          </p:cNvSpPr>
          <p:nvPr>
            <p:ph type="title"/>
          </p:nvPr>
        </p:nvSpPr>
        <p:spPr>
          <a:xfrm>
            <a:off x="0" y="223477"/>
            <a:ext cx="12192000" cy="646331"/>
          </a:xfrm>
          <a:prstGeom prst="rect">
            <a:avLst/>
          </a:prstGeom>
          <a:noFill/>
        </p:spPr>
        <p:txBody>
          <a:bodyPr wrap="square" rtlCol="0">
            <a:spAutoFit/>
          </a:bodyPr>
          <a:lstStyle/>
          <a:p>
            <a:pPr algn="ctr"/>
            <a:r>
              <a:rPr lang="en-US" sz="4000" b="1" dirty="0">
                <a:solidFill>
                  <a:schemeClr val="bg1"/>
                </a:solidFill>
                <a:latin typeface="Georgia" panose="02040502050405020303" pitchFamily="18" charset="0"/>
              </a:rPr>
              <a:t>Introduction</a:t>
            </a:r>
            <a:endParaRPr lang="en-US" sz="4000" dirty="0">
              <a:solidFill>
                <a:schemeClr val="bg1"/>
              </a:solidFill>
              <a:latin typeface="Georgia" panose="02040502050405020303" pitchFamily="18" charset="0"/>
            </a:endParaRPr>
          </a:p>
        </p:txBody>
      </p:sp>
      <p:pic>
        <p:nvPicPr>
          <p:cNvPr id="2" name="Picture 1" descr="File:Smoking Hookah in the Muslim Quarter Jerusalem during ..."/>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35261" y="869809"/>
            <a:ext cx="4407877" cy="2936748"/>
          </a:xfrm>
          <a:prstGeom prst="rect">
            <a:avLst/>
          </a:prstGeom>
        </p:spPr>
      </p:pic>
      <p:pic>
        <p:nvPicPr>
          <p:cNvPr id="5" name="Picture 4" descr="smoker | Iraq, Baghdad: old man smoking | michele molinari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08985" y="3874393"/>
            <a:ext cx="3398593" cy="4605140"/>
          </a:xfrm>
          <a:prstGeom prst="rect">
            <a:avLst/>
          </a:prstGeom>
        </p:spPr>
      </p:pic>
    </p:spTree>
    <p:extLst>
      <p:ext uri="{BB962C8B-B14F-4D97-AF65-F5344CB8AC3E}">
        <p14:creationId xmlns:p14="http://schemas.microsoft.com/office/powerpoint/2010/main" val="37170770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134504"/>
            <a:ext cx="6188242" cy="5331217"/>
          </a:xfrm>
        </p:spPr>
        <p:txBody>
          <a:bodyPr>
            <a:normAutofit/>
          </a:bodyPr>
          <a:lstStyle/>
          <a:p>
            <a:pPr marL="0" indent="0">
              <a:buNone/>
            </a:pPr>
            <a:r>
              <a:rPr lang="en-US" dirty="0"/>
              <a:t>It also went on to ban the sponsorship and advertisement of tobacco and as well imposed the Saudi regulations, which restricted above 60 types of the imported products. According to ministry of health (MOH), "Saudi Arabia has an ambitious strategic tobacco control plan to reduce smoking rates from 12.7% to 5% by 2030, and we are aiming to implement tobacco control programs targeting school students soon," (</a:t>
            </a:r>
            <a:r>
              <a:rPr lang="en-US" dirty="0" err="1"/>
              <a:t>Itumalla</a:t>
            </a:r>
            <a:r>
              <a:rPr lang="en-US" dirty="0"/>
              <a:t> &amp; </a:t>
            </a:r>
            <a:r>
              <a:rPr lang="en-US" dirty="0" err="1"/>
              <a:t>Aldhmadi</a:t>
            </a:r>
            <a:r>
              <a:rPr lang="en-US" dirty="0"/>
              <a:t>, 2020)</a:t>
            </a:r>
          </a:p>
        </p:txBody>
      </p:sp>
      <p:sp>
        <p:nvSpPr>
          <p:cNvPr id="4" name="Title 3"/>
          <p:cNvSpPr txBox="1">
            <a:spLocks noGrp="1"/>
          </p:cNvSpPr>
          <p:nvPr>
            <p:ph type="title"/>
          </p:nvPr>
        </p:nvSpPr>
        <p:spPr>
          <a:xfrm>
            <a:off x="838200" y="199415"/>
            <a:ext cx="10515600" cy="646331"/>
          </a:xfrm>
          <a:prstGeom prst="rect">
            <a:avLst/>
          </a:prstGeom>
          <a:noFill/>
        </p:spPr>
        <p:txBody>
          <a:bodyPr wrap="square" rtlCol="0">
            <a:spAutoFit/>
          </a:bodyPr>
          <a:lstStyle/>
          <a:p>
            <a:pPr algn="ctr"/>
            <a:r>
              <a:rPr lang="en-US" sz="4000" b="1" dirty="0">
                <a:solidFill>
                  <a:schemeClr val="bg1"/>
                </a:solidFill>
                <a:latin typeface="Georgia" panose="02040502050405020303" pitchFamily="18" charset="0"/>
              </a:rPr>
              <a:t>Introduction (Continued)</a:t>
            </a:r>
            <a:endParaRPr lang="en-US" sz="4000" dirty="0">
              <a:solidFill>
                <a:schemeClr val="bg1"/>
              </a:solidFill>
              <a:latin typeface="Georgia" panose="02040502050405020303" pitchFamily="18" charset="0"/>
            </a:endParaRPr>
          </a:p>
        </p:txBody>
      </p:sp>
      <p:pic>
        <p:nvPicPr>
          <p:cNvPr id="2" name="Picture 1" descr="THE VIEW FROM FEZ: Unusual Reforms in Saudi Arabia During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4507" y="4101612"/>
            <a:ext cx="4244019" cy="2756388"/>
          </a:xfrm>
          <a:prstGeom prst="rect">
            <a:avLst/>
          </a:prstGeom>
        </p:spPr>
      </p:pic>
      <p:pic>
        <p:nvPicPr>
          <p:cNvPr id="7" name="Picture 6" descr="Tunisia launches ‘Yakfi’ quit smoking campaign – Middle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44508" y="970766"/>
            <a:ext cx="4244019" cy="2829346"/>
          </a:xfrm>
          <a:prstGeom prst="rect">
            <a:avLst/>
          </a:prstGeom>
        </p:spPr>
      </p:pic>
    </p:spTree>
    <p:extLst>
      <p:ext uri="{BB962C8B-B14F-4D97-AF65-F5344CB8AC3E}">
        <p14:creationId xmlns:p14="http://schemas.microsoft.com/office/powerpoint/2010/main" val="35473981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6169" y="1825625"/>
            <a:ext cx="5394158" cy="4351338"/>
          </a:xfrm>
        </p:spPr>
        <p:txBody>
          <a:bodyPr>
            <a:normAutofit fontScale="85000" lnSpcReduction="20000"/>
          </a:bodyPr>
          <a:lstStyle/>
          <a:p>
            <a:pPr marL="0" indent="0">
              <a:buNone/>
            </a:pPr>
            <a:r>
              <a:rPr lang="en-US" dirty="0"/>
              <a:t>In order for the assessment of the tobacco status consumption in Saudi Arabia Kingdom, research using various methodologies was partaken. For instance:</a:t>
            </a:r>
          </a:p>
          <a:p>
            <a:pPr marL="514350" indent="-514350">
              <a:buFont typeface="+mj-lt"/>
              <a:buAutoNum type="arabicPeriod"/>
            </a:pPr>
            <a:r>
              <a:rPr lang="en-US" dirty="0" err="1"/>
              <a:t>Maziar</a:t>
            </a:r>
            <a:r>
              <a:rPr lang="en-US" dirty="0"/>
              <a:t> et al. (2015) used the Saudi Health Interview Survey, which used a multistage sampling technique. Data were collected through face-to-face interviews. The survey included questions on socio-demographic characteristics, tobacco consumption, diet, physical activity, health care utilization, different health-related behaviors, and self-reported chronic conditions.</a:t>
            </a:r>
          </a:p>
        </p:txBody>
      </p:sp>
      <p:sp>
        <p:nvSpPr>
          <p:cNvPr id="4" name="Title 3"/>
          <p:cNvSpPr txBox="1">
            <a:spLocks noGrp="1"/>
          </p:cNvSpPr>
          <p:nvPr>
            <p:ph type="title"/>
          </p:nvPr>
        </p:nvSpPr>
        <p:spPr>
          <a:xfrm>
            <a:off x="838200" y="212372"/>
            <a:ext cx="10515600" cy="646331"/>
          </a:xfrm>
          <a:prstGeom prst="rect">
            <a:avLst/>
          </a:prstGeom>
          <a:noFill/>
        </p:spPr>
        <p:txBody>
          <a:bodyPr wrap="square" rtlCol="0">
            <a:spAutoFit/>
          </a:bodyPr>
          <a:lstStyle/>
          <a:p>
            <a:pPr algn="ctr"/>
            <a:r>
              <a:rPr lang="en-US" sz="4000" b="1" dirty="0">
                <a:solidFill>
                  <a:schemeClr val="bg1"/>
                </a:solidFill>
                <a:latin typeface="Georgia" panose="02040502050405020303" pitchFamily="18" charset="0"/>
              </a:rPr>
              <a:t>Literature Review</a:t>
            </a:r>
            <a:endParaRPr lang="en-US" sz="4000" dirty="0">
              <a:solidFill>
                <a:schemeClr val="bg1"/>
              </a:solidFill>
              <a:latin typeface="Georgia" panose="02040502050405020303" pitchFamily="18" charset="0"/>
            </a:endParaRPr>
          </a:p>
        </p:txBody>
      </p:sp>
      <p:pic>
        <p:nvPicPr>
          <p:cNvPr id="2" name="Picture 1" descr="مراجعة الدراسات السابقة | المجلة العربية للعلوم و نشر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2302" y="1825625"/>
            <a:ext cx="6189698" cy="5032375"/>
          </a:xfrm>
          <a:prstGeom prst="rect">
            <a:avLst/>
          </a:prstGeom>
        </p:spPr>
      </p:pic>
    </p:spTree>
    <p:extLst>
      <p:ext uri="{BB962C8B-B14F-4D97-AF65-F5344CB8AC3E}">
        <p14:creationId xmlns:p14="http://schemas.microsoft.com/office/powerpoint/2010/main" val="37742102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31014" y="1875239"/>
            <a:ext cx="7479632" cy="3179711"/>
          </a:xfrm>
        </p:spPr>
        <p:txBody>
          <a:bodyPr>
            <a:noAutofit/>
          </a:bodyPr>
          <a:lstStyle/>
          <a:p>
            <a:pPr marL="0" indent="0">
              <a:buNone/>
            </a:pPr>
            <a:r>
              <a:rPr lang="en-US" sz="2300" dirty="0"/>
              <a:t>2. The literature that is relevant regarding the control of tobacco in the Saudi Arabia was acquired from three sources of scientific sources: Google Scholar, Scopus as well as PubMed from January until April of 2019. Some of the Key phrases like ‘Saudi Arabia tobacco use’, ‘smoking in the Saudi Arabia’ as well as ‘Saudi Arabia tobacco control’ were used. The primary criterion inclusion for the pointed out selection was, the programs of tobacco control in Saudi Arabia had to be discussed in the article (</a:t>
            </a:r>
            <a:r>
              <a:rPr lang="en-US" sz="2300" dirty="0" err="1"/>
              <a:t>Mooradi-Lakeh</a:t>
            </a:r>
            <a:r>
              <a:rPr lang="en-US" sz="2300" dirty="0"/>
              <a:t> et al., 2015).</a:t>
            </a:r>
          </a:p>
        </p:txBody>
      </p:sp>
      <p:sp>
        <p:nvSpPr>
          <p:cNvPr id="4" name="Title 3"/>
          <p:cNvSpPr txBox="1">
            <a:spLocks noGrp="1"/>
          </p:cNvSpPr>
          <p:nvPr>
            <p:ph type="title"/>
          </p:nvPr>
        </p:nvSpPr>
        <p:spPr>
          <a:xfrm>
            <a:off x="838200" y="0"/>
            <a:ext cx="10515600" cy="646331"/>
          </a:xfrm>
          <a:prstGeom prst="rect">
            <a:avLst/>
          </a:prstGeom>
          <a:noFill/>
        </p:spPr>
        <p:txBody>
          <a:bodyPr wrap="square" rtlCol="0">
            <a:spAutoFit/>
          </a:bodyPr>
          <a:lstStyle/>
          <a:p>
            <a:pPr algn="ctr"/>
            <a:r>
              <a:rPr lang="en-US" sz="4000" b="1" dirty="0">
                <a:solidFill>
                  <a:schemeClr val="bg1"/>
                </a:solidFill>
                <a:latin typeface="Georgia" panose="02040502050405020303" pitchFamily="18" charset="0"/>
              </a:rPr>
              <a:t>Literature Review (Continued)</a:t>
            </a:r>
            <a:endParaRPr lang="en-US" sz="4000" dirty="0">
              <a:solidFill>
                <a:schemeClr val="bg1"/>
              </a:solidFill>
              <a:latin typeface="Georgia" panose="02040502050405020303" pitchFamily="18" charset="0"/>
            </a:endParaRPr>
          </a:p>
        </p:txBody>
      </p:sp>
      <p:pic>
        <p:nvPicPr>
          <p:cNvPr id="2" name="Picture 1" descr="Chapter 1: Introduction – Literature Reviews for Education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951344"/>
            <a:ext cx="4431013" cy="5480833"/>
          </a:xfrm>
          <a:prstGeom prst="rect">
            <a:avLst/>
          </a:prstGeom>
        </p:spPr>
      </p:pic>
    </p:spTree>
    <p:extLst>
      <p:ext uri="{BB962C8B-B14F-4D97-AF65-F5344CB8AC3E}">
        <p14:creationId xmlns:p14="http://schemas.microsoft.com/office/powerpoint/2010/main" val="39877537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6067926" cy="4351338"/>
          </a:xfrm>
        </p:spPr>
        <p:txBody>
          <a:bodyPr/>
          <a:lstStyle/>
          <a:p>
            <a:pPr marL="0" indent="0">
              <a:buNone/>
            </a:pPr>
            <a:r>
              <a:rPr lang="en-US" dirty="0"/>
              <a:t>Methods used by the authors was in alignment with the qualitative evidence based on mixed-method criteria. Such a method gets to open up for the possibility of an exploration towards one in serving the other, like the outcomes of survey can get to inform the focus and relevance of the questions that have been prepared for a more enriching as well as in depth interview.</a:t>
            </a:r>
          </a:p>
        </p:txBody>
      </p:sp>
      <p:sp>
        <p:nvSpPr>
          <p:cNvPr id="4" name="Title 3"/>
          <p:cNvSpPr txBox="1">
            <a:spLocks noGrp="1"/>
          </p:cNvSpPr>
          <p:nvPr>
            <p:ph type="title"/>
          </p:nvPr>
        </p:nvSpPr>
        <p:spPr>
          <a:xfrm>
            <a:off x="0" y="271604"/>
            <a:ext cx="12192000" cy="646331"/>
          </a:xfrm>
          <a:prstGeom prst="rect">
            <a:avLst/>
          </a:prstGeom>
          <a:noFill/>
        </p:spPr>
        <p:txBody>
          <a:bodyPr wrap="square" rtlCol="0">
            <a:spAutoFit/>
          </a:bodyPr>
          <a:lstStyle/>
          <a:p>
            <a:pPr algn="ctr"/>
            <a:r>
              <a:rPr lang="en-US" sz="4000" b="1" dirty="0">
                <a:solidFill>
                  <a:schemeClr val="bg1"/>
                </a:solidFill>
                <a:latin typeface="Georgia" panose="02040502050405020303" pitchFamily="18" charset="0"/>
              </a:rPr>
              <a:t>Methodology</a:t>
            </a:r>
            <a:endParaRPr lang="en-US" sz="4000" dirty="0">
              <a:solidFill>
                <a:schemeClr val="bg1"/>
              </a:solidFill>
              <a:latin typeface="Georgia" panose="02040502050405020303" pitchFamily="18" charset="0"/>
            </a:endParaRPr>
          </a:p>
        </p:txBody>
      </p:sp>
      <p:pic>
        <p:nvPicPr>
          <p:cNvPr id="5" name="Picture 4"/>
          <p:cNvPicPr>
            <a:picLocks noChangeAspect="1"/>
          </p:cNvPicPr>
          <p:nvPr/>
        </p:nvPicPr>
        <p:blipFill>
          <a:blip r:embed="rId2"/>
          <a:stretch>
            <a:fillRect/>
          </a:stretch>
        </p:blipFill>
        <p:spPr>
          <a:xfrm>
            <a:off x="7858626" y="4262714"/>
            <a:ext cx="4331369" cy="2595286"/>
          </a:xfrm>
          <a:prstGeom prst="rect">
            <a:avLst/>
          </a:prstGeom>
        </p:spPr>
      </p:pic>
      <p:pic>
        <p:nvPicPr>
          <p:cNvPr id="2" name="Picture 1" descr="Methodology - Handwriting image"/>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3296" y="1219200"/>
            <a:ext cx="4416699" cy="2944466"/>
          </a:xfrm>
          <a:prstGeom prst="rect">
            <a:avLst/>
          </a:prstGeom>
        </p:spPr>
      </p:pic>
    </p:spTree>
    <p:extLst>
      <p:ext uri="{BB962C8B-B14F-4D97-AF65-F5344CB8AC3E}">
        <p14:creationId xmlns:p14="http://schemas.microsoft.com/office/powerpoint/2010/main" val="27511575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dirty="0"/>
              <a:t>Cybersecurity  students can search for career related information from channels such as:</a:t>
            </a:r>
          </a:p>
          <a:p>
            <a:r>
              <a:rPr lang="en-US" dirty="0"/>
              <a:t>Personal Contacts. Friends as well as families can be helpful towards the provision of career information.</a:t>
            </a:r>
          </a:p>
          <a:p>
            <a:r>
              <a:rPr lang="en-US" dirty="0"/>
              <a:t>Career Centers as well as libraries.</a:t>
            </a:r>
          </a:p>
          <a:p>
            <a:r>
              <a:rPr lang="en-US" dirty="0"/>
              <a:t>Organizations.</a:t>
            </a:r>
          </a:p>
          <a:p>
            <a:r>
              <a:rPr lang="en-US" dirty="0"/>
              <a:t>The internet.</a:t>
            </a:r>
          </a:p>
          <a:p>
            <a:r>
              <a:rPr lang="en-US" dirty="0"/>
              <a:t>Training Information and education.</a:t>
            </a:r>
          </a:p>
          <a:p>
            <a:r>
              <a:rPr lang="en-US" dirty="0"/>
              <a:t>Networking and personal contacts.</a:t>
            </a:r>
          </a:p>
        </p:txBody>
      </p:sp>
      <p:sp>
        <p:nvSpPr>
          <p:cNvPr id="4" name="Title 3"/>
          <p:cNvSpPr txBox="1">
            <a:spLocks noGrp="1"/>
          </p:cNvSpPr>
          <p:nvPr>
            <p:ph type="title"/>
          </p:nvPr>
        </p:nvSpPr>
        <p:spPr>
          <a:xfrm>
            <a:off x="838200" y="240632"/>
            <a:ext cx="10515600" cy="646331"/>
          </a:xfrm>
          <a:prstGeom prst="rect">
            <a:avLst/>
          </a:prstGeom>
          <a:noFill/>
        </p:spPr>
        <p:txBody>
          <a:bodyPr wrap="square" rtlCol="0">
            <a:spAutoFit/>
          </a:bodyPr>
          <a:lstStyle/>
          <a:p>
            <a:pPr algn="ctr"/>
            <a:r>
              <a:rPr lang="en-US" sz="4000" b="1" dirty="0">
                <a:solidFill>
                  <a:schemeClr val="bg1"/>
                </a:solidFill>
                <a:latin typeface="Georgia" panose="02040502050405020303" pitchFamily="18" charset="0"/>
              </a:rPr>
              <a:t>Methodology (Continued)</a:t>
            </a:r>
            <a:endParaRPr lang="en-US" sz="4000" dirty="0">
              <a:solidFill>
                <a:schemeClr val="bg1"/>
              </a:solidFill>
              <a:latin typeface="Georgia" panose="02040502050405020303" pitchFamily="18" charset="0"/>
            </a:endParaRPr>
          </a:p>
        </p:txBody>
      </p:sp>
      <p:pic>
        <p:nvPicPr>
          <p:cNvPr id="5" name="Picture 4"/>
          <p:cNvPicPr>
            <a:picLocks noChangeAspect="1"/>
          </p:cNvPicPr>
          <p:nvPr/>
        </p:nvPicPr>
        <p:blipFill>
          <a:blip r:embed="rId2"/>
          <a:stretch>
            <a:fillRect/>
          </a:stretch>
        </p:blipFill>
        <p:spPr>
          <a:xfrm>
            <a:off x="6501754" y="3222499"/>
            <a:ext cx="4467036" cy="2954464"/>
          </a:xfrm>
          <a:prstGeom prst="rect">
            <a:avLst/>
          </a:prstGeom>
        </p:spPr>
      </p:pic>
    </p:spTree>
    <p:extLst>
      <p:ext uri="{BB962C8B-B14F-4D97-AF65-F5344CB8AC3E}">
        <p14:creationId xmlns:p14="http://schemas.microsoft.com/office/powerpoint/2010/main" val="16491907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noGrp="1"/>
          </p:cNvSpPr>
          <p:nvPr>
            <p:ph type="title"/>
          </p:nvPr>
        </p:nvSpPr>
        <p:spPr>
          <a:xfrm>
            <a:off x="838200" y="276999"/>
            <a:ext cx="10515600" cy="646331"/>
          </a:xfrm>
          <a:prstGeom prst="rect">
            <a:avLst/>
          </a:prstGeom>
          <a:noFill/>
        </p:spPr>
        <p:txBody>
          <a:bodyPr wrap="square" rtlCol="0">
            <a:spAutoFit/>
          </a:bodyPr>
          <a:lstStyle/>
          <a:p>
            <a:pPr algn="ctr"/>
            <a:r>
              <a:rPr lang="en-US" sz="4000" b="1" dirty="0">
                <a:solidFill>
                  <a:schemeClr val="bg1"/>
                </a:solidFill>
                <a:latin typeface="Georgia" panose="02040502050405020303" pitchFamily="18" charset="0"/>
              </a:rPr>
              <a:t>Results</a:t>
            </a:r>
            <a:endParaRPr lang="en-US" sz="4000" dirty="0">
              <a:solidFill>
                <a:schemeClr val="bg1"/>
              </a:solidFill>
              <a:latin typeface="Georgia" panose="02040502050405020303" pitchFamily="18" charset="0"/>
            </a:endParaRPr>
          </a:p>
        </p:txBody>
      </p:sp>
      <p:sp>
        <p:nvSpPr>
          <p:cNvPr id="2" name="Content Placeholder 1"/>
          <p:cNvSpPr>
            <a:spLocks noGrp="1"/>
          </p:cNvSpPr>
          <p:nvPr>
            <p:ph idx="1"/>
          </p:nvPr>
        </p:nvSpPr>
        <p:spPr/>
        <p:txBody>
          <a:bodyPr>
            <a:normAutofit/>
          </a:bodyPr>
          <a:lstStyle/>
          <a:p>
            <a:r>
              <a:rPr lang="en-US" dirty="0"/>
              <a:t>The policy of health is considered aspirational, which means that it has been designed to pinpoint the providers of health with the type of results which they are going for. As it is being put out by the WHO, health policy “defines a vision for the future which in turn helps to establish targets and points of reference for the short and medium term.” (WHO, ***). Additionally, the policies of health assists in the clarification of priorities; it lays out the expectations and roles for a variety of groups, administrators, nurses or doctors. It also assists in building an agreement in various participants in any health system or community. Importantly such policies play a critical role in achieving the desired health outcome.</a:t>
            </a:r>
          </a:p>
        </p:txBody>
      </p:sp>
    </p:spTree>
    <p:extLst>
      <p:ext uri="{BB962C8B-B14F-4D97-AF65-F5344CB8AC3E}">
        <p14:creationId xmlns:p14="http://schemas.microsoft.com/office/powerpoint/2010/main" val="26074365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748386"/>
            <a:ext cx="10515600" cy="4789524"/>
          </a:xfrm>
        </p:spPr>
        <p:txBody>
          <a:bodyPr>
            <a:normAutofit/>
          </a:bodyPr>
          <a:lstStyle/>
          <a:p>
            <a:pPr marL="0" indent="0">
              <a:buNone/>
            </a:pPr>
            <a:r>
              <a:rPr lang="en-US" dirty="0"/>
              <a:t>Such benefits include:</a:t>
            </a:r>
          </a:p>
          <a:p>
            <a:r>
              <a:rPr lang="en-US" dirty="0"/>
              <a:t>The policy of the Public health is important because it lays out the research and theory of the public health towards the practical world. The policies of Public health brings up the action from the research as well as finding various solutions towards the identified problems.</a:t>
            </a:r>
          </a:p>
          <a:p>
            <a:r>
              <a:rPr lang="en-US" dirty="0"/>
              <a:t>They get to bring down the risks of illnesses and deaths which are caused by the consumption of as well as smoking, increasing the taxes and prices of tobacco and also creating a tobacco-free in the communities so as to protect the non-smokers from the various effects that comes with secondary smoking.</a:t>
            </a:r>
          </a:p>
        </p:txBody>
      </p:sp>
      <p:sp>
        <p:nvSpPr>
          <p:cNvPr id="4" name="Title 3"/>
          <p:cNvSpPr txBox="1">
            <a:spLocks noGrp="1"/>
          </p:cNvSpPr>
          <p:nvPr>
            <p:ph type="title"/>
          </p:nvPr>
        </p:nvSpPr>
        <p:spPr>
          <a:xfrm>
            <a:off x="838200" y="464109"/>
            <a:ext cx="10515600" cy="646331"/>
          </a:xfrm>
          <a:prstGeom prst="rect">
            <a:avLst/>
          </a:prstGeom>
          <a:noFill/>
        </p:spPr>
        <p:txBody>
          <a:bodyPr wrap="square" rtlCol="0">
            <a:spAutoFit/>
          </a:bodyPr>
          <a:lstStyle/>
          <a:p>
            <a:pPr algn="ctr"/>
            <a:r>
              <a:rPr lang="en-US" sz="4000" b="1" dirty="0">
                <a:solidFill>
                  <a:schemeClr val="bg1"/>
                </a:solidFill>
                <a:latin typeface="Georgia" panose="02040502050405020303" pitchFamily="18" charset="0"/>
              </a:rPr>
              <a:t>Results (Continued)</a:t>
            </a:r>
            <a:endParaRPr lang="en-US" sz="4000" dirty="0">
              <a:solidFill>
                <a:schemeClr val="bg1"/>
              </a:solidFill>
              <a:latin typeface="Georgia" panose="02040502050405020303" pitchFamily="18" charset="0"/>
            </a:endParaRPr>
          </a:p>
        </p:txBody>
      </p:sp>
    </p:spTree>
    <p:extLst>
      <p:ext uri="{BB962C8B-B14F-4D97-AF65-F5344CB8AC3E}">
        <p14:creationId xmlns:p14="http://schemas.microsoft.com/office/powerpoint/2010/main" val="3190768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Like any medical related intervention, data collection procedures have challenges. Such challenges includes; training the staff, modifying the existing IT systems of Health, as well as ensuring the </a:t>
            </a:r>
            <a:r>
              <a:rPr lang="en-US"/>
              <a:t>interoperability in </a:t>
            </a:r>
            <a:r>
              <a:rPr lang="en-US" dirty="0"/>
              <a:t>the systems of practice management whereby the demographic data which are gathered as well as put into record, and as well the systems of EHR where demographic data is linked to the clinical data for purposes of improvement </a:t>
            </a:r>
            <a:r>
              <a:rPr lang="en-US"/>
              <a:t>of quality </a:t>
            </a:r>
            <a:r>
              <a:rPr lang="en-US" dirty="0"/>
              <a:t>(Holden et al., 2015).</a:t>
            </a:r>
          </a:p>
        </p:txBody>
      </p:sp>
      <p:sp>
        <p:nvSpPr>
          <p:cNvPr id="4" name="Title 3"/>
          <p:cNvSpPr txBox="1">
            <a:spLocks noGrp="1"/>
          </p:cNvSpPr>
          <p:nvPr>
            <p:ph type="title"/>
          </p:nvPr>
        </p:nvSpPr>
        <p:spPr>
          <a:xfrm>
            <a:off x="838200" y="704741"/>
            <a:ext cx="10515600" cy="646331"/>
          </a:xfrm>
          <a:prstGeom prst="rect">
            <a:avLst/>
          </a:prstGeom>
          <a:noFill/>
        </p:spPr>
        <p:txBody>
          <a:bodyPr wrap="square" rtlCol="0">
            <a:spAutoFit/>
          </a:bodyPr>
          <a:lstStyle/>
          <a:p>
            <a:pPr algn="ctr"/>
            <a:r>
              <a:rPr lang="en-US" sz="4000" b="1" dirty="0">
                <a:solidFill>
                  <a:schemeClr val="bg1"/>
                </a:solidFill>
                <a:latin typeface="Georgia" panose="02040502050405020303" pitchFamily="18" charset="0"/>
              </a:rPr>
              <a:t>Challenges</a:t>
            </a:r>
            <a:endParaRPr lang="en-US" sz="4000" dirty="0">
              <a:solidFill>
                <a:schemeClr val="bg1"/>
              </a:solidFill>
              <a:latin typeface="Georgia" panose="02040502050405020303" pitchFamily="18" charset="0"/>
            </a:endParaRPr>
          </a:p>
        </p:txBody>
      </p:sp>
    </p:spTree>
    <p:extLst>
      <p:ext uri="{BB962C8B-B14F-4D97-AF65-F5344CB8AC3E}">
        <p14:creationId xmlns:p14="http://schemas.microsoft.com/office/powerpoint/2010/main" val="26101138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References</a:t>
            </a:r>
          </a:p>
        </p:txBody>
      </p:sp>
      <p:sp>
        <p:nvSpPr>
          <p:cNvPr id="3" name="Content Placeholder 2"/>
          <p:cNvSpPr>
            <a:spLocks noGrp="1"/>
          </p:cNvSpPr>
          <p:nvPr>
            <p:ph idx="1"/>
          </p:nvPr>
        </p:nvSpPr>
        <p:spPr>
          <a:xfrm>
            <a:off x="838200" y="1289538"/>
            <a:ext cx="10767646" cy="4887425"/>
          </a:xfrm>
        </p:spPr>
        <p:txBody>
          <a:bodyPr>
            <a:normAutofit fontScale="85000" lnSpcReduction="10000"/>
          </a:bodyPr>
          <a:lstStyle/>
          <a:p>
            <a:r>
              <a:rPr lang="en-US" dirty="0" err="1"/>
              <a:t>Nerenz</a:t>
            </a:r>
            <a:r>
              <a:rPr lang="en-US" dirty="0"/>
              <a:t>, D. R., McFadden, B., &amp; Ulmer, C. (Eds.). (2009). Race, ethnicity, and language data: standardization for health care quality improvement.</a:t>
            </a:r>
          </a:p>
          <a:p>
            <a:r>
              <a:rPr lang="en-US" dirty="0" err="1"/>
              <a:t>Moradi-Lakeh</a:t>
            </a:r>
            <a:r>
              <a:rPr lang="en-US" dirty="0"/>
              <a:t>, M., El </a:t>
            </a:r>
            <a:r>
              <a:rPr lang="en-US" dirty="0" err="1"/>
              <a:t>Bcheraoui</a:t>
            </a:r>
            <a:r>
              <a:rPr lang="en-US" dirty="0"/>
              <a:t>, C., </a:t>
            </a:r>
            <a:r>
              <a:rPr lang="en-US" dirty="0" err="1"/>
              <a:t>Tuffaha</a:t>
            </a:r>
            <a:r>
              <a:rPr lang="en-US" dirty="0"/>
              <a:t>, M., </a:t>
            </a:r>
            <a:r>
              <a:rPr lang="en-US" dirty="0" err="1"/>
              <a:t>Daoud</a:t>
            </a:r>
            <a:r>
              <a:rPr lang="en-US" dirty="0"/>
              <a:t>, F., Al </a:t>
            </a:r>
            <a:r>
              <a:rPr lang="en-US" dirty="0" err="1"/>
              <a:t>Saeedi</a:t>
            </a:r>
            <a:r>
              <a:rPr lang="en-US" dirty="0"/>
              <a:t>, M., </a:t>
            </a:r>
            <a:r>
              <a:rPr lang="en-US" dirty="0" err="1"/>
              <a:t>Basulaiman</a:t>
            </a:r>
            <a:r>
              <a:rPr lang="en-US" dirty="0"/>
              <a:t>, M., ... &amp; </a:t>
            </a:r>
            <a:r>
              <a:rPr lang="en-US" dirty="0" err="1"/>
              <a:t>Mokdad</a:t>
            </a:r>
            <a:r>
              <a:rPr lang="en-US" dirty="0"/>
              <a:t>, A. H. (2015). Tobacco consumption in the Kingdom of Saudi Arabia, 2013: findings from a national survey. </a:t>
            </a:r>
            <a:r>
              <a:rPr lang="en-US" i="1" dirty="0"/>
              <a:t>BMC public health</a:t>
            </a:r>
            <a:r>
              <a:rPr lang="en-US" dirty="0"/>
              <a:t>, </a:t>
            </a:r>
            <a:r>
              <a:rPr lang="en-US" i="1" dirty="0"/>
              <a:t>15</a:t>
            </a:r>
            <a:r>
              <a:rPr lang="en-US" dirty="0"/>
              <a:t>(1), 1-10.</a:t>
            </a:r>
          </a:p>
          <a:p>
            <a:r>
              <a:rPr lang="en-US" dirty="0"/>
              <a:t>Holden, R. J., Scott, A. M. M., </a:t>
            </a:r>
            <a:r>
              <a:rPr lang="en-US" dirty="0" err="1"/>
              <a:t>Hoonakker</a:t>
            </a:r>
            <a:r>
              <a:rPr lang="en-US" dirty="0"/>
              <a:t>, P. L., </a:t>
            </a:r>
            <a:r>
              <a:rPr lang="en-US" dirty="0" err="1"/>
              <a:t>Hundt</a:t>
            </a:r>
            <a:r>
              <a:rPr lang="en-US" dirty="0"/>
              <a:t>, A. S., &amp; </a:t>
            </a:r>
            <a:r>
              <a:rPr lang="en-US" dirty="0" err="1"/>
              <a:t>Carayon</a:t>
            </a:r>
            <a:r>
              <a:rPr lang="en-US" dirty="0"/>
              <a:t>, P. (2015). Data collection challenges in community settings: Insights from two field studies of patients with chronic disease. </a:t>
            </a:r>
            <a:r>
              <a:rPr lang="en-US" i="1" dirty="0"/>
              <a:t>Quality of Life Research</a:t>
            </a:r>
            <a:r>
              <a:rPr lang="en-US" dirty="0"/>
              <a:t>, </a:t>
            </a:r>
            <a:r>
              <a:rPr lang="en-US" i="1" dirty="0"/>
              <a:t>24</a:t>
            </a:r>
            <a:r>
              <a:rPr lang="en-US" dirty="0"/>
              <a:t>(5), 1043-1055.</a:t>
            </a:r>
          </a:p>
          <a:p>
            <a:r>
              <a:rPr lang="en-US" dirty="0"/>
              <a:t>Rahman, R., &amp; Al-</a:t>
            </a:r>
            <a:r>
              <a:rPr lang="en-US" dirty="0" err="1"/>
              <a:t>Borie</a:t>
            </a:r>
            <a:r>
              <a:rPr lang="en-US" dirty="0"/>
              <a:t>, H. M. (2020). Strengthening the Saudi Arabian healthcare system: role of vision 2030. </a:t>
            </a:r>
            <a:r>
              <a:rPr lang="en-US" i="1" dirty="0"/>
              <a:t>International Journal of Healthcare Management</a:t>
            </a:r>
            <a:r>
              <a:rPr lang="en-US" dirty="0"/>
              <a:t>, 1-9.</a:t>
            </a:r>
          </a:p>
          <a:p>
            <a:r>
              <a:rPr lang="en-US" dirty="0" err="1"/>
              <a:t>Itumalla</a:t>
            </a:r>
            <a:r>
              <a:rPr lang="en-US" dirty="0"/>
              <a:t>, R., &amp; </a:t>
            </a:r>
            <a:r>
              <a:rPr lang="en-US" dirty="0" err="1"/>
              <a:t>Aldhmadi</a:t>
            </a:r>
            <a:r>
              <a:rPr lang="en-US" dirty="0"/>
              <a:t>, B. (2020). Combating tobacco use in Saudi Arabia: a review of recent initiatives. </a:t>
            </a:r>
            <a:r>
              <a:rPr lang="en-US" i="1" dirty="0"/>
              <a:t>Eastern Mediterranean Health Journal</a:t>
            </a:r>
            <a:r>
              <a:rPr lang="en-US" dirty="0"/>
              <a:t>, </a:t>
            </a:r>
            <a:r>
              <a:rPr lang="en-US" i="1" dirty="0"/>
              <a:t>26</a:t>
            </a:r>
            <a:r>
              <a:rPr lang="en-US" dirty="0"/>
              <a:t>(7), 858-863.</a:t>
            </a:r>
          </a:p>
        </p:txBody>
      </p:sp>
    </p:spTree>
    <p:extLst>
      <p:ext uri="{BB962C8B-B14F-4D97-AF65-F5344CB8AC3E}">
        <p14:creationId xmlns:p14="http://schemas.microsoft.com/office/powerpoint/2010/main" val="7901096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448</TotalTime>
  <Words>1516</Words>
  <Application>Microsoft Office PowerPoint</Application>
  <PresentationFormat>Widescreen</PresentationFormat>
  <Paragraphs>46</Paragraphs>
  <Slides>11</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Calibri Light</vt:lpstr>
      <vt:lpstr>Georgia</vt:lpstr>
      <vt:lpstr>Times New Roman</vt:lpstr>
      <vt:lpstr>Office Theme</vt:lpstr>
      <vt:lpstr>PowerPoint Presentation</vt:lpstr>
      <vt:lpstr>Introduction</vt:lpstr>
      <vt:lpstr>Introduction (Continued)</vt:lpstr>
      <vt:lpstr>Literature Review</vt:lpstr>
      <vt:lpstr>Literature Review (Continued)</vt:lpstr>
      <vt:lpstr>Methodology</vt:lpstr>
      <vt:lpstr>Methodology (Continued)</vt:lpstr>
      <vt:lpstr>Results</vt:lpstr>
      <vt:lpstr>Results (Continued)</vt:lpstr>
      <vt:lpstr>Challenges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ZXC1</dc:creator>
  <cp:lastModifiedBy>omasetjunior@gmail.com</cp:lastModifiedBy>
  <cp:revision>37</cp:revision>
  <dcterms:created xsi:type="dcterms:W3CDTF">2021-07-16T17:43:45Z</dcterms:created>
  <dcterms:modified xsi:type="dcterms:W3CDTF">2021-09-21T10:48:54Z</dcterms:modified>
</cp:coreProperties>
</file>